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68" r:id="rId5"/>
    <p:sldId id="259" r:id="rId6"/>
    <p:sldId id="269" r:id="rId7"/>
    <p:sldId id="258" r:id="rId8"/>
    <p:sldId id="260" r:id="rId9"/>
    <p:sldId id="261" r:id="rId10"/>
    <p:sldId id="262" r:id="rId11"/>
    <p:sldId id="263" r:id="rId12"/>
    <p:sldId id="264" r:id="rId13"/>
    <p:sldId id="265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72181-5392-40F4-8B67-50E1EFCAEBE6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3CA5B-E4A7-41DE-B911-0FE697DF651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85786" y="1714488"/>
            <a:ext cx="7772400" cy="1470025"/>
          </a:xfrm>
        </p:spPr>
        <p:txBody>
          <a:bodyPr/>
          <a:lstStyle/>
          <a:p>
            <a:r>
              <a:rPr lang="uk-UA" b="1" dirty="0" smtClean="0"/>
              <a:t>ВИХОВНИЙ ЗАХІД</a:t>
            </a:r>
            <a:endParaRPr lang="ru-RU" b="1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357290" y="3500438"/>
            <a:ext cx="6400800" cy="1752600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tx1"/>
                </a:solidFill>
              </a:rPr>
              <a:t>“МИ- КОЗАЦЬКОГО РОДУ НАЩАДКИ!”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69" y="-99392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«КОЗАЦЬКІ СИГНАЛИ»</a:t>
            </a:r>
            <a:endParaRPr lang="ru-RU" dirty="0"/>
          </a:p>
        </p:txBody>
      </p:sp>
      <p:graphicFrame>
        <p:nvGraphicFramePr>
          <p:cNvPr id="6" name="Місце для вмісту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8465328"/>
              </p:ext>
            </p:extLst>
          </p:nvPr>
        </p:nvGraphicFramePr>
        <p:xfrm>
          <a:off x="1259632" y="1512778"/>
          <a:ext cx="6768752" cy="4637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>
                  <a:extLst>
                    <a:ext uri="{9D8B030D-6E8A-4147-A177-3AD203B41FA5}">
                      <a16:colId xmlns:a16="http://schemas.microsoft.com/office/drawing/2014/main" val="3739413647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4125313485"/>
                    </a:ext>
                  </a:extLst>
                </a:gridCol>
              </a:tblGrid>
              <a:tr h="4637112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solidFill>
                            <a:schemeClr val="tx1"/>
                          </a:solidFill>
                        </a:rPr>
                        <a:t>ІІ команда</a:t>
                      </a:r>
                    </a:p>
                    <a:p>
                      <a:pPr algn="ctr"/>
                      <a:r>
                        <a:rPr lang="uk-UA" sz="4800" dirty="0" smtClean="0">
                          <a:solidFill>
                            <a:schemeClr val="tx1"/>
                          </a:solidFill>
                        </a:rPr>
                        <a:t>чайка</a:t>
                      </a:r>
                    </a:p>
                    <a:p>
                      <a:pPr algn="ctr"/>
                      <a:r>
                        <a:rPr lang="uk-UA" sz="4800" dirty="0" smtClean="0">
                          <a:solidFill>
                            <a:schemeClr val="tx1"/>
                          </a:solidFill>
                        </a:rPr>
                        <a:t>булава</a:t>
                      </a:r>
                    </a:p>
                    <a:p>
                      <a:pPr algn="ctr"/>
                      <a:r>
                        <a:rPr lang="uk-UA" sz="4800" dirty="0" smtClean="0">
                          <a:solidFill>
                            <a:schemeClr val="tx1"/>
                          </a:solidFill>
                        </a:rPr>
                        <a:t>шаровари</a:t>
                      </a:r>
                      <a:endParaRPr lang="uk-UA" sz="4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0851398"/>
                  </a:ext>
                </a:extLst>
              </a:tr>
            </a:tbl>
          </a:graphicData>
        </a:graphic>
      </p:graphicFrame>
      <p:graphicFrame>
        <p:nvGraphicFramePr>
          <p:cNvPr id="5" name="Місце для вмісту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0474856"/>
              </p:ext>
            </p:extLst>
          </p:nvPr>
        </p:nvGraphicFramePr>
        <p:xfrm>
          <a:off x="1043608" y="1512778"/>
          <a:ext cx="8229600" cy="4637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73941364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4125313485"/>
                    </a:ext>
                  </a:extLst>
                </a:gridCol>
              </a:tblGrid>
              <a:tr h="4637112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solidFill>
                            <a:schemeClr val="tx1"/>
                          </a:solidFill>
                        </a:rPr>
                        <a:t>І команда</a:t>
                      </a:r>
                    </a:p>
                    <a:p>
                      <a:pPr algn="ctr"/>
                      <a:r>
                        <a:rPr lang="uk-UA" sz="4800" dirty="0" smtClean="0">
                          <a:solidFill>
                            <a:schemeClr val="tx1"/>
                          </a:solidFill>
                        </a:rPr>
                        <a:t>яничар</a:t>
                      </a:r>
                    </a:p>
                    <a:p>
                      <a:pPr algn="ctr"/>
                      <a:r>
                        <a:rPr lang="uk-UA" sz="4800" dirty="0" smtClean="0">
                          <a:solidFill>
                            <a:schemeClr val="tx1"/>
                          </a:solidFill>
                        </a:rPr>
                        <a:t>гопак</a:t>
                      </a:r>
                    </a:p>
                    <a:p>
                      <a:pPr algn="ctr"/>
                      <a:r>
                        <a:rPr lang="uk-UA" sz="4800" dirty="0" smtClean="0">
                          <a:solidFill>
                            <a:schemeClr val="tx1"/>
                          </a:solidFill>
                        </a:rPr>
                        <a:t>мушкет</a:t>
                      </a:r>
                    </a:p>
                    <a:p>
                      <a:endParaRPr lang="uk-UA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4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0851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891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«ДВОБІЙ»</a:t>
            </a:r>
            <a:endParaRPr lang="ru-RU" dirty="0"/>
          </a:p>
        </p:txBody>
      </p:sp>
      <p:pic>
        <p:nvPicPr>
          <p:cNvPr id="1026" name="Picture 2" descr="Картинки по запросу двобій козаків на шабля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999" y="1692276"/>
            <a:ext cx="6546002" cy="368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21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757"/>
            <a:ext cx="8229600" cy="1143000"/>
          </a:xfrm>
        </p:spPr>
        <p:txBody>
          <a:bodyPr/>
          <a:lstStyle/>
          <a:p>
            <a:r>
              <a:rPr lang="ru-RU" dirty="0" smtClean="0"/>
              <a:t>«МУДРИЙ ОТАМАН»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259632" y="1166018"/>
            <a:ext cx="6840760" cy="4999286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 err="1">
                <a:latin typeface="Arial Black" panose="020B0A04020102020204" pitchFamily="34" charset="0"/>
              </a:rPr>
              <a:t>Прислів'я</a:t>
            </a:r>
            <a:r>
              <a:rPr lang="ru-RU" b="1" dirty="0">
                <a:latin typeface="Arial Black" panose="020B0A04020102020204" pitchFamily="34" charset="0"/>
              </a:rPr>
              <a:t> для </a:t>
            </a:r>
            <a:r>
              <a:rPr lang="ru-RU" b="1" dirty="0" err="1">
                <a:latin typeface="Arial Black" panose="020B0A04020102020204" pitchFamily="34" charset="0"/>
              </a:rPr>
              <a:t>капітана</a:t>
            </a:r>
            <a:r>
              <a:rPr lang="ru-RU" b="1" dirty="0">
                <a:latin typeface="Arial Black" panose="020B0A04020102020204" pitchFamily="34" charset="0"/>
              </a:rPr>
              <a:t> </a:t>
            </a:r>
            <a:r>
              <a:rPr lang="ru-RU" b="1" dirty="0" err="1">
                <a:latin typeface="Arial Black" panose="020B0A04020102020204" pitchFamily="34" charset="0"/>
              </a:rPr>
              <a:t>команди</a:t>
            </a:r>
            <a:r>
              <a:rPr lang="ru-RU" b="1" dirty="0">
                <a:latin typeface="Arial Black" panose="020B0A04020102020204" pitchFamily="34" charset="0"/>
              </a:rPr>
              <a:t> </a:t>
            </a:r>
            <a:endParaRPr lang="ru-RU" b="1" dirty="0" smtClean="0">
              <a:latin typeface="Arial Black" panose="020B0A04020102020204" pitchFamily="34" charset="0"/>
            </a:endParaRPr>
          </a:p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«</a:t>
            </a:r>
            <a:r>
              <a:rPr lang="uk-UA" b="1" dirty="0">
                <a:latin typeface="Arial Black" panose="020B0A04020102020204" pitchFamily="34" charset="0"/>
              </a:rPr>
              <a:t>Запорожці</a:t>
            </a:r>
            <a:r>
              <a:rPr lang="ru-RU" b="1" dirty="0">
                <a:latin typeface="Arial Black" panose="020B0A04020102020204" pitchFamily="34" charset="0"/>
              </a:rPr>
              <a:t>»: </a:t>
            </a:r>
            <a:endParaRPr lang="ru-RU" b="1" dirty="0" smtClean="0">
              <a:latin typeface="Arial Black" panose="020B0A04020102020204" pitchFamily="34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Arial Black" panose="020B0A04020102020204" pitchFamily="34" charset="0"/>
              </a:rPr>
              <a:t>1. </a:t>
            </a:r>
            <a:r>
              <a:rPr lang="uk-UA" dirty="0">
                <a:latin typeface="Arial Black" panose="020B0A04020102020204" pitchFamily="34" charset="0"/>
              </a:rPr>
              <a:t>Не журися, козаче</a:t>
            </a:r>
            <a:r>
              <a:rPr lang="uk-UA" dirty="0" smtClean="0">
                <a:latin typeface="Arial Black" panose="020B0A04020102020204" pitchFamily="34" charset="0"/>
              </a:rPr>
              <a:t>,…</a:t>
            </a:r>
          </a:p>
          <a:p>
            <a:r>
              <a:rPr lang="uk-UA" dirty="0" smtClean="0">
                <a:latin typeface="Arial Black" panose="020B0A04020102020204" pitchFamily="34" charset="0"/>
              </a:rPr>
              <a:t>(</a:t>
            </a:r>
            <a:r>
              <a:rPr lang="uk-UA" dirty="0">
                <a:latin typeface="Arial Black" panose="020B0A04020102020204" pitchFamily="34" charset="0"/>
              </a:rPr>
              <a:t>нехай ворог плаче!)</a:t>
            </a:r>
          </a:p>
          <a:p>
            <a:r>
              <a:rPr lang="ru-RU" dirty="0">
                <a:latin typeface="Arial Black" panose="020B0A04020102020204" pitchFamily="34" charset="0"/>
              </a:rPr>
              <a:t>2. Або перемогу </a:t>
            </a:r>
            <a:r>
              <a:rPr lang="ru-RU" dirty="0" err="1">
                <a:latin typeface="Arial Black" panose="020B0A04020102020204" pitchFamily="34" charset="0"/>
              </a:rPr>
              <a:t>добути</a:t>
            </a:r>
            <a:r>
              <a:rPr lang="ru-RU" dirty="0">
                <a:latin typeface="Arial Black" panose="020B0A04020102020204" pitchFamily="34" charset="0"/>
              </a:rPr>
              <a:t>, ...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(</a:t>
            </a:r>
            <a:r>
              <a:rPr lang="ru-RU" dirty="0" err="1">
                <a:latin typeface="Arial Black" panose="020B0A04020102020204" pitchFamily="34" charset="0"/>
              </a:rPr>
              <a:t>або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вдома</a:t>
            </a:r>
            <a:r>
              <a:rPr lang="ru-RU" dirty="0">
                <a:latin typeface="Arial Black" panose="020B0A04020102020204" pitchFamily="34" charset="0"/>
              </a:rPr>
              <a:t> не бути). 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3</a:t>
            </a:r>
            <a:r>
              <a:rPr lang="ru-RU" dirty="0">
                <a:latin typeface="Arial Black" panose="020B0A04020102020204" pitchFamily="34" charset="0"/>
              </a:rPr>
              <a:t>. Кров не </a:t>
            </a:r>
            <a:r>
              <a:rPr lang="ru-RU" dirty="0" err="1">
                <a:latin typeface="Arial Black" panose="020B0A04020102020204" pitchFamily="34" charset="0"/>
              </a:rPr>
              <a:t>водиця</a:t>
            </a:r>
            <a:r>
              <a:rPr lang="ru-RU" dirty="0">
                <a:latin typeface="Arial Black" panose="020B0A04020102020204" pitchFamily="34" charset="0"/>
              </a:rPr>
              <a:t>, ...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(</a:t>
            </a:r>
            <a:r>
              <a:rPr lang="ru-RU" dirty="0" err="1">
                <a:latin typeface="Arial Black" panose="020B0A04020102020204" pitchFamily="34" charset="0"/>
              </a:rPr>
              <a:t>проливати</a:t>
            </a:r>
            <a:r>
              <a:rPr lang="ru-RU" dirty="0">
                <a:latin typeface="Arial Black" panose="020B0A04020102020204" pitchFamily="34" charset="0"/>
              </a:rPr>
              <a:t> не годиться). 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4</a:t>
            </a:r>
            <a:r>
              <a:rPr lang="ru-RU" dirty="0">
                <a:latin typeface="Arial Black" panose="020B0A04020102020204" pitchFamily="34" charset="0"/>
              </a:rPr>
              <a:t>. До </a:t>
            </a:r>
            <a:r>
              <a:rPr lang="ru-RU" dirty="0" err="1">
                <a:latin typeface="Arial Black" panose="020B0A04020102020204" pitchFamily="34" charset="0"/>
              </a:rPr>
              <a:t>булави</a:t>
            </a:r>
            <a:r>
              <a:rPr lang="ru-RU" dirty="0">
                <a:latin typeface="Arial Black" panose="020B0A04020102020204" pitchFamily="34" charset="0"/>
              </a:rPr>
              <a:t> треба ...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(</a:t>
            </a:r>
            <a:r>
              <a:rPr lang="ru-RU" dirty="0" err="1">
                <a:latin typeface="Arial Black" panose="020B0A04020102020204" pitchFamily="34" charset="0"/>
              </a:rPr>
              <a:t>голови</a:t>
            </a:r>
            <a:r>
              <a:rPr lang="ru-RU" dirty="0">
                <a:latin typeface="Arial Black" panose="020B0A04020102020204" pitchFamily="34" charset="0"/>
              </a:rPr>
              <a:t>). 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5</a:t>
            </a:r>
            <a:r>
              <a:rPr lang="ru-RU" dirty="0">
                <a:latin typeface="Arial Black" panose="020B0A04020102020204" pitchFamily="34" charset="0"/>
              </a:rPr>
              <a:t>. Де </a:t>
            </a:r>
            <a:r>
              <a:rPr lang="ru-RU" dirty="0" err="1">
                <a:latin typeface="Arial Black" panose="020B0A04020102020204" pitchFamily="34" charset="0"/>
              </a:rPr>
              <a:t>козак</a:t>
            </a:r>
            <a:r>
              <a:rPr lang="ru-RU" dirty="0">
                <a:latin typeface="Arial Black" panose="020B0A04020102020204" pitchFamily="34" charset="0"/>
              </a:rPr>
              <a:t>, ...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(</a:t>
            </a:r>
            <a:r>
              <a:rPr lang="ru-RU" dirty="0">
                <a:latin typeface="Arial Black" panose="020B0A04020102020204" pitchFamily="34" charset="0"/>
              </a:rPr>
              <a:t>там і слава). </a:t>
            </a:r>
            <a:r>
              <a:rPr lang="ru-RU" dirty="0"/>
              <a:t/>
            </a:r>
            <a:br>
              <a:rPr lang="ru-RU" dirty="0"/>
            </a:b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8272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«МУДРИЙ ОТАМАН»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331640" y="1268760"/>
            <a:ext cx="6944816" cy="504056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 err="1">
                <a:latin typeface="Arial Black" panose="020B0A04020102020204" pitchFamily="34" charset="0"/>
              </a:rPr>
              <a:t>Прислів'я</a:t>
            </a:r>
            <a:r>
              <a:rPr lang="ru-RU" dirty="0">
                <a:latin typeface="Arial Black" panose="020B0A04020102020204" pitchFamily="34" charset="0"/>
              </a:rPr>
              <a:t> для </a:t>
            </a:r>
            <a:r>
              <a:rPr lang="ru-RU" dirty="0" err="1">
                <a:latin typeface="Arial Black" panose="020B0A04020102020204" pitchFamily="34" charset="0"/>
              </a:rPr>
              <a:t>капітана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команди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«</a:t>
            </a:r>
            <a:r>
              <a:rPr lang="ru-RU" dirty="0" err="1" smtClean="0">
                <a:latin typeface="Arial Black" panose="020B0A04020102020204" pitchFamily="34" charset="0"/>
              </a:rPr>
              <a:t>Побратими</a:t>
            </a:r>
            <a:r>
              <a:rPr lang="ru-RU" dirty="0" smtClean="0">
                <a:latin typeface="Arial Black" panose="020B0A04020102020204" pitchFamily="34" charset="0"/>
              </a:rPr>
              <a:t>»:</a:t>
            </a:r>
            <a:r>
              <a:rPr lang="ru-RU" dirty="0">
                <a:latin typeface="Arial Black" panose="020B0A04020102020204" pitchFamily="34" charset="0"/>
              </a:rPr>
              <a:t> </a:t>
            </a:r>
            <a:endParaRPr lang="ru-RU" dirty="0" smtClean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ru-RU" dirty="0" smtClean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1</a:t>
            </a:r>
            <a:r>
              <a:rPr lang="ru-RU" dirty="0">
                <a:latin typeface="Arial Black" panose="020B0A04020102020204" pitchFamily="34" charset="0"/>
              </a:rPr>
              <a:t>. </a:t>
            </a:r>
            <a:r>
              <a:rPr lang="uk-UA" dirty="0">
                <a:latin typeface="Arial Black" panose="020B0A04020102020204" pitchFamily="34" charset="0"/>
              </a:rPr>
              <a:t>Без верби і калини </a:t>
            </a:r>
            <a:r>
              <a:rPr lang="uk-UA" dirty="0" smtClean="0">
                <a:latin typeface="Arial Black" panose="020B0A04020102020204" pitchFamily="34" charset="0"/>
              </a:rPr>
              <a:t>…</a:t>
            </a:r>
          </a:p>
          <a:p>
            <a:r>
              <a:rPr lang="uk-UA" dirty="0" smtClean="0">
                <a:latin typeface="Arial Black" panose="020B0A04020102020204" pitchFamily="34" charset="0"/>
              </a:rPr>
              <a:t>(</a:t>
            </a:r>
            <a:r>
              <a:rPr lang="uk-UA" dirty="0">
                <a:latin typeface="Arial Black" panose="020B0A04020102020204" pitchFamily="34" charset="0"/>
              </a:rPr>
              <a:t>нема України.)</a:t>
            </a:r>
          </a:p>
          <a:p>
            <a:r>
              <a:rPr lang="ru-RU" dirty="0">
                <a:latin typeface="Arial Black" panose="020B0A04020102020204" pitchFamily="34" charset="0"/>
              </a:rPr>
              <a:t>2. Береженого Бог </a:t>
            </a:r>
            <a:r>
              <a:rPr lang="ru-RU" dirty="0" err="1">
                <a:latin typeface="Arial Black" panose="020B0A04020102020204" pitchFamily="34" charset="0"/>
              </a:rPr>
              <a:t>береже</a:t>
            </a:r>
            <a:r>
              <a:rPr lang="ru-RU" dirty="0">
                <a:latin typeface="Arial Black" panose="020B0A04020102020204" pitchFamily="34" charset="0"/>
              </a:rPr>
              <a:t>, а </a:t>
            </a:r>
            <a:r>
              <a:rPr lang="ru-RU" dirty="0" err="1">
                <a:latin typeface="Arial Black" panose="020B0A04020102020204" pitchFamily="34" charset="0"/>
              </a:rPr>
              <a:t>козака</a:t>
            </a:r>
            <a:r>
              <a:rPr lang="ru-RU" dirty="0">
                <a:latin typeface="Arial Black" panose="020B0A04020102020204" pitchFamily="34" charset="0"/>
              </a:rPr>
              <a:t> ...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(</a:t>
            </a:r>
            <a:r>
              <a:rPr lang="ru-RU" dirty="0" err="1">
                <a:latin typeface="Arial Black" panose="020B0A04020102020204" pitchFamily="34" charset="0"/>
              </a:rPr>
              <a:t>шабля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стереже</a:t>
            </a:r>
            <a:r>
              <a:rPr lang="ru-RU" dirty="0">
                <a:latin typeface="Arial Black" panose="020B0A04020102020204" pitchFamily="34" charset="0"/>
              </a:rPr>
              <a:t>). 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3</a:t>
            </a:r>
            <a:r>
              <a:rPr lang="ru-RU" dirty="0">
                <a:latin typeface="Arial Black" panose="020B0A04020102020204" pitchFamily="34" charset="0"/>
              </a:rPr>
              <a:t>. </a:t>
            </a:r>
            <a:r>
              <a:rPr lang="ru-RU" dirty="0" err="1">
                <a:latin typeface="Arial Black" panose="020B0A04020102020204" pitchFamily="34" charset="0"/>
              </a:rPr>
              <a:t>Хочеш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спокою</a:t>
            </a:r>
            <a:r>
              <a:rPr lang="ru-RU" dirty="0">
                <a:latin typeface="Arial Black" panose="020B0A04020102020204" pitchFamily="34" charset="0"/>
              </a:rPr>
              <a:t> — ...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(</a:t>
            </a:r>
            <a:r>
              <a:rPr lang="ru-RU" dirty="0" err="1">
                <a:latin typeface="Arial Black" panose="020B0A04020102020204" pitchFamily="34" charset="0"/>
              </a:rPr>
              <a:t>готуйся</a:t>
            </a:r>
            <a:r>
              <a:rPr lang="ru-RU" dirty="0">
                <a:latin typeface="Arial Black" panose="020B0A04020102020204" pitchFamily="34" charset="0"/>
              </a:rPr>
              <a:t> до бою). 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4</a:t>
            </a:r>
            <a:r>
              <a:rPr lang="ru-RU" dirty="0">
                <a:latin typeface="Arial Black" panose="020B0A04020102020204" pitchFamily="34" charset="0"/>
              </a:rPr>
              <a:t>. Терпи, </a:t>
            </a:r>
            <a:r>
              <a:rPr lang="ru-RU" dirty="0" err="1">
                <a:latin typeface="Arial Black" panose="020B0A04020102020204" pitchFamily="34" charset="0"/>
              </a:rPr>
              <a:t>козаче</a:t>
            </a:r>
            <a:r>
              <a:rPr lang="ru-RU" dirty="0">
                <a:latin typeface="Arial Black" panose="020B0A04020102020204" pitchFamily="34" charset="0"/>
              </a:rPr>
              <a:t>, ...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(</a:t>
            </a:r>
            <a:r>
              <a:rPr lang="ru-RU" dirty="0" err="1">
                <a:latin typeface="Arial Black" panose="020B0A04020102020204" pitchFamily="34" charset="0"/>
              </a:rPr>
              <a:t>отаманом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будеш</a:t>
            </a:r>
            <a:r>
              <a:rPr lang="ru-RU" dirty="0">
                <a:latin typeface="Arial Black" panose="020B0A04020102020204" pitchFamily="34" charset="0"/>
              </a:rPr>
              <a:t>). 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5</a:t>
            </a:r>
            <a:r>
              <a:rPr lang="ru-RU" dirty="0">
                <a:latin typeface="Arial Black" panose="020B0A04020102020204" pitchFamily="34" charset="0"/>
              </a:rPr>
              <a:t>. </a:t>
            </a:r>
            <a:r>
              <a:rPr lang="uk-UA" dirty="0">
                <a:latin typeface="Arial Black" panose="020B0A04020102020204" pitchFamily="34" charset="0"/>
              </a:rPr>
              <a:t>Козаку зібратись - </a:t>
            </a:r>
            <a:r>
              <a:rPr lang="uk-UA" dirty="0" smtClean="0">
                <a:latin typeface="Arial Black" panose="020B0A04020102020204" pitchFamily="34" charset="0"/>
              </a:rPr>
              <a:t>…</a:t>
            </a:r>
          </a:p>
          <a:p>
            <a:r>
              <a:rPr lang="uk-UA" dirty="0" smtClean="0">
                <a:latin typeface="Arial Black" panose="020B0A04020102020204" pitchFamily="34" charset="0"/>
              </a:rPr>
              <a:t>(</a:t>
            </a:r>
            <a:r>
              <a:rPr lang="uk-UA" dirty="0">
                <a:latin typeface="Arial Black" panose="020B0A04020102020204" pitchFamily="34" charset="0"/>
              </a:rPr>
              <a:t>тільки </a:t>
            </a:r>
            <a:r>
              <a:rPr lang="uk-UA" dirty="0" err="1">
                <a:latin typeface="Arial Black" panose="020B0A04020102020204" pitchFamily="34" charset="0"/>
              </a:rPr>
              <a:t>підпоясатись</a:t>
            </a:r>
            <a:r>
              <a:rPr lang="uk-UA" dirty="0">
                <a:latin typeface="Arial Black" panose="020B0A04020102020204" pitchFamily="34" charset="0"/>
              </a:rPr>
              <a:t>.)</a:t>
            </a:r>
            <a:r>
              <a:rPr lang="ru-RU" dirty="0"/>
              <a:t/>
            </a:r>
            <a:br>
              <a:rPr lang="ru-RU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3521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2" y="-41885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ВІТАЄМО ПЕРЕМОЖЦІВ!!!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/>
              <a:t>Дякуємо</a:t>
            </a:r>
            <a:r>
              <a:rPr lang="ru-RU" dirty="0" smtClean="0"/>
              <a:t> за </a:t>
            </a:r>
            <a:r>
              <a:rPr lang="ru-RU" dirty="0" err="1" smtClean="0"/>
              <a:t>увагу</a:t>
            </a:r>
            <a:r>
              <a:rPr lang="ru-RU" dirty="0" smtClean="0"/>
              <a:t>!</a:t>
            </a:r>
          </a:p>
          <a:p>
            <a:pPr algn="ctr"/>
            <a:r>
              <a:rPr lang="ru-RU" dirty="0" smtClean="0"/>
              <a:t>І </a:t>
            </a:r>
            <a:r>
              <a:rPr lang="ru-RU" dirty="0" err="1" smtClean="0"/>
              <a:t>пам</a:t>
            </a:r>
            <a:r>
              <a:rPr lang="uk-UA" dirty="0" smtClean="0"/>
              <a:t>’</a:t>
            </a:r>
            <a:r>
              <a:rPr lang="uk-UA" dirty="0" err="1" smtClean="0"/>
              <a:t>ятаймо</a:t>
            </a:r>
            <a:r>
              <a:rPr lang="uk-UA" dirty="0" smtClean="0"/>
              <a:t>, що ми - козацького роду!</a:t>
            </a:r>
            <a:r>
              <a:rPr lang="ru-RU" dirty="0"/>
              <a:t/>
            </a:r>
            <a:br>
              <a:rPr lang="ru-RU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3525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ДЕВІЗИ КОМАНД</a:t>
            </a:r>
            <a:endParaRPr lang="uk-UA" dirty="0"/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>
          <a:xfrm>
            <a:off x="457200" y="1504354"/>
            <a:ext cx="8229600" cy="3849291"/>
          </a:xfrm>
        </p:spPr>
        <p:txBody>
          <a:bodyPr/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</a:rPr>
              <a:t>«ПОБРАТИМИ»</a:t>
            </a:r>
          </a:p>
          <a:p>
            <a:pPr algn="ctr"/>
            <a:r>
              <a:rPr lang="uk-UA" b="1" i="1" dirty="0" smtClean="0"/>
              <a:t>Справжній друг пізнається в поході!</a:t>
            </a:r>
          </a:p>
          <a:p>
            <a:pPr algn="ctr"/>
            <a:r>
              <a:rPr lang="uk-UA" sz="3600" b="1" dirty="0" smtClean="0">
                <a:solidFill>
                  <a:srgbClr val="0070C0"/>
                </a:solidFill>
              </a:rPr>
              <a:t>«ЗАПОРОЖЦІ»</a:t>
            </a:r>
          </a:p>
          <a:p>
            <a:pPr algn="ctr"/>
            <a:r>
              <a:rPr lang="uk-UA" b="1" i="1" dirty="0" smtClean="0"/>
              <a:t>Козацькому роду нема переводу!</a:t>
            </a:r>
            <a:endParaRPr lang="uk-UA" b="1" i="1" dirty="0"/>
          </a:p>
        </p:txBody>
      </p:sp>
    </p:spTree>
    <p:extLst>
      <p:ext uri="{BB962C8B-B14F-4D97-AF65-F5344CB8AC3E}">
        <p14:creationId xmlns:p14="http://schemas.microsoft.com/office/powerpoint/2010/main" val="154358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02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000" y="4202"/>
            <a:ext cx="8229600" cy="767606"/>
          </a:xfrm>
        </p:spPr>
        <p:txBody>
          <a:bodyPr/>
          <a:lstStyle/>
          <a:p>
            <a:r>
              <a:rPr lang="uk-UA" dirty="0" smtClean="0"/>
              <a:t>ПИТАННЯ ДЛЯ І КОМАНДИ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055" y="620688"/>
            <a:ext cx="8229600" cy="712879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uk-UA" dirty="0" smtClean="0">
                <a:latin typeface="Arial Black" panose="020B0A04020102020204" pitchFamily="34" charset="0"/>
              </a:rPr>
              <a:t>        </a:t>
            </a:r>
            <a:r>
              <a:rPr lang="ru-RU" dirty="0" smtClean="0">
                <a:latin typeface="Arial Black" panose="020B0A04020102020204" pitchFamily="34" charset="0"/>
              </a:rPr>
              <a:t>1.Що </a:t>
            </a:r>
            <a:r>
              <a:rPr lang="ru-RU" dirty="0" err="1" smtClean="0">
                <a:latin typeface="Arial Black" panose="020B0A04020102020204" pitchFamily="34" charset="0"/>
              </a:rPr>
              <a:t>означає</a:t>
            </a:r>
            <a:r>
              <a:rPr lang="ru-RU" dirty="0" smtClean="0">
                <a:latin typeface="Arial Black" panose="020B0A04020102020204" pitchFamily="34" charset="0"/>
              </a:rPr>
              <a:t> слово «</a:t>
            </a:r>
            <a:r>
              <a:rPr lang="ru-RU" dirty="0" err="1" smtClean="0">
                <a:latin typeface="Arial Black" panose="020B0A04020102020204" pitchFamily="34" charset="0"/>
              </a:rPr>
              <a:t>козак</a:t>
            </a:r>
            <a:r>
              <a:rPr lang="ru-RU" dirty="0" smtClean="0">
                <a:latin typeface="Arial Black" panose="020B0A04020102020204" pitchFamily="34" charset="0"/>
              </a:rPr>
              <a:t>»?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 (Вершник, </a:t>
            </a:r>
            <a:r>
              <a:rPr lang="ru-RU" dirty="0" err="1" smtClean="0">
                <a:latin typeface="Arial Black" panose="020B0A04020102020204" pitchFamily="34" charset="0"/>
              </a:rPr>
              <a:t>вільна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latin typeface="Arial Black" panose="020B0A04020102020204" pitchFamily="34" charset="0"/>
              </a:rPr>
              <a:t>людина</a:t>
            </a:r>
            <a:r>
              <a:rPr lang="ru-RU" dirty="0" smtClean="0">
                <a:latin typeface="Arial Black" panose="020B0A04020102020204" pitchFamily="34" charset="0"/>
              </a:rPr>
              <a:t>.) 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2.Кого </a:t>
            </a:r>
            <a:r>
              <a:rPr lang="ru-RU" dirty="0" err="1" smtClean="0">
                <a:latin typeface="Arial Black" panose="020B0A04020102020204" pitchFamily="34" charset="0"/>
              </a:rPr>
              <a:t>вважали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latin typeface="Arial Black" panose="020B0A04020102020204" pitchFamily="34" charset="0"/>
              </a:rPr>
              <a:t>козаки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latin typeface="Arial Black" panose="020B0A04020102020204" pitchFamily="34" charset="0"/>
              </a:rPr>
              <a:t>батьком</a:t>
            </a:r>
            <a:r>
              <a:rPr lang="ru-RU" dirty="0" smtClean="0">
                <a:latin typeface="Arial Black" panose="020B0A04020102020204" pitchFamily="34" charset="0"/>
              </a:rPr>
              <a:t>, </a:t>
            </a:r>
            <a:r>
              <a:rPr lang="ru-RU" dirty="0" err="1" smtClean="0">
                <a:latin typeface="Arial Black" panose="020B0A04020102020204" pitchFamily="34" charset="0"/>
              </a:rPr>
              <a:t>матір'ю</a:t>
            </a:r>
            <a:r>
              <a:rPr lang="uk-UA" dirty="0" smtClean="0">
                <a:latin typeface="Arial Black" panose="020B0A04020102020204" pitchFamily="34" charset="0"/>
              </a:rPr>
              <a:t> і </a:t>
            </a:r>
            <a:r>
              <a:rPr lang="ru-RU" dirty="0" smtClean="0">
                <a:latin typeface="Arial Black" panose="020B0A04020102020204" pitchFamily="34" charset="0"/>
              </a:rPr>
              <a:t>дружиною? 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(</a:t>
            </a:r>
            <a:r>
              <a:rPr lang="ru-RU" dirty="0" err="1" smtClean="0">
                <a:latin typeface="Arial Black" panose="020B0A04020102020204" pitchFamily="34" charset="0"/>
              </a:rPr>
              <a:t>Батько</a:t>
            </a:r>
            <a:r>
              <a:rPr lang="ru-RU" dirty="0" smtClean="0">
                <a:latin typeface="Arial Black" panose="020B0A04020102020204" pitchFamily="34" charset="0"/>
              </a:rPr>
              <a:t> — степ, </a:t>
            </a:r>
            <a:r>
              <a:rPr lang="ru-RU" dirty="0" err="1" smtClean="0">
                <a:latin typeface="Arial Black" panose="020B0A04020102020204" pitchFamily="34" charset="0"/>
              </a:rPr>
              <a:t>мати</a:t>
            </a:r>
            <a:r>
              <a:rPr lang="ru-RU" dirty="0" smtClean="0">
                <a:latin typeface="Arial Black" panose="020B0A04020102020204" pitchFamily="34" charset="0"/>
              </a:rPr>
              <a:t> — </a:t>
            </a:r>
            <a:r>
              <a:rPr lang="ru-RU" dirty="0" err="1" smtClean="0">
                <a:latin typeface="Arial Black" panose="020B0A04020102020204" pitchFamily="34" charset="0"/>
              </a:rPr>
              <a:t>Січ</a:t>
            </a:r>
            <a:r>
              <a:rPr lang="ru-RU" dirty="0" smtClean="0">
                <a:latin typeface="Arial Black" panose="020B0A04020102020204" pitchFamily="34" charset="0"/>
              </a:rPr>
              <a:t>, дружина — </a:t>
            </a:r>
            <a:r>
              <a:rPr lang="ru-RU" dirty="0" err="1" smtClean="0">
                <a:latin typeface="Arial Black" panose="020B0A04020102020204" pitchFamily="34" charset="0"/>
              </a:rPr>
              <a:t>шабл</a:t>
            </a:r>
            <a:r>
              <a:rPr lang="uk-UA" dirty="0" smtClean="0">
                <a:latin typeface="Arial Black" panose="020B0A04020102020204" pitchFamily="34" charset="0"/>
              </a:rPr>
              <a:t>я</a:t>
            </a:r>
            <a:r>
              <a:rPr lang="ru-RU" dirty="0" smtClean="0">
                <a:latin typeface="Arial Black" panose="020B0A04020102020204" pitchFamily="34" charset="0"/>
              </a:rPr>
              <a:t>.) 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3.</a:t>
            </a:r>
            <a:r>
              <a:rPr lang="uk-UA" dirty="0" smtClean="0">
                <a:latin typeface="Arial Black" panose="020B0A04020102020204" pitchFamily="34" charset="0"/>
              </a:rPr>
              <a:t>Що козаки називали «залізною квасолею»?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 (Кулі.)</a:t>
            </a:r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4.</a:t>
            </a:r>
            <a:r>
              <a:rPr lang="uk-UA" dirty="0" smtClean="0">
                <a:latin typeface="Arial Black" panose="020B0A04020102020204" pitchFamily="34" charset="0"/>
              </a:rPr>
              <a:t>До чого скликав запорожців гарматний постріл кожного дня о 12 годині?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(До обіду.)</a:t>
            </a:r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5.Найважливіша </a:t>
            </a:r>
            <a:r>
              <a:rPr lang="ru-RU" dirty="0" err="1" smtClean="0">
                <a:latin typeface="Arial Black" panose="020B0A04020102020204" pitchFamily="34" charset="0"/>
              </a:rPr>
              <a:t>ознака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latin typeface="Arial Black" panose="020B0A04020102020204" pitchFamily="34" charset="0"/>
              </a:rPr>
              <a:t>влади</a:t>
            </a:r>
            <a:r>
              <a:rPr lang="ru-RU" dirty="0" smtClean="0">
                <a:latin typeface="Arial Black" panose="020B0A04020102020204" pitchFamily="34" charset="0"/>
              </a:rPr>
              <a:t> в </a:t>
            </a:r>
            <a:r>
              <a:rPr lang="ru-RU" dirty="0" err="1" smtClean="0">
                <a:latin typeface="Arial Black" panose="020B0A04020102020204" pitchFamily="34" charset="0"/>
              </a:rPr>
              <a:t>козацькому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latin typeface="Arial Black" panose="020B0A04020102020204" pitchFamily="34" charset="0"/>
              </a:rPr>
              <a:t>війську</a:t>
            </a:r>
            <a:r>
              <a:rPr lang="ru-RU" dirty="0" smtClean="0">
                <a:latin typeface="Arial Black" panose="020B0A04020102020204" pitchFamily="34" charset="0"/>
              </a:rPr>
              <a:t>. 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(Булава.) </a:t>
            </a:r>
            <a:endParaRPr lang="ru-RU" dirty="0">
              <a:latin typeface="Arial Black" panose="020B0A04020102020204" pitchFamily="34" charset="0"/>
            </a:endParaRP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6.Що </a:t>
            </a:r>
            <a:r>
              <a:rPr lang="ru-RU" dirty="0" err="1" smtClean="0">
                <a:latin typeface="Arial Black" panose="020B0A04020102020204" pitchFamily="34" charset="0"/>
              </a:rPr>
              <a:t>означає</a:t>
            </a:r>
            <a:r>
              <a:rPr lang="ru-RU" dirty="0" smtClean="0">
                <a:latin typeface="Arial Black" panose="020B0A04020102020204" pitchFamily="34" charset="0"/>
              </a:rPr>
              <a:t> для </a:t>
            </a:r>
            <a:r>
              <a:rPr lang="ru-RU" dirty="0" err="1" smtClean="0">
                <a:latin typeface="Arial Black" panose="020B0A04020102020204" pitchFamily="34" charset="0"/>
              </a:rPr>
              <a:t>козака</a:t>
            </a:r>
            <a:r>
              <a:rPr lang="ru-RU" dirty="0" smtClean="0">
                <a:latin typeface="Arial Black" panose="020B0A04020102020204" pitchFamily="34" charset="0"/>
              </a:rPr>
              <a:t> слово «чайка»?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 (</a:t>
            </a:r>
            <a:r>
              <a:rPr lang="ru-RU" dirty="0" err="1" smtClean="0">
                <a:latin typeface="Arial Black" panose="020B0A04020102020204" pitchFamily="34" charset="0"/>
              </a:rPr>
              <a:t>Човен</a:t>
            </a:r>
            <a:r>
              <a:rPr lang="ru-RU" dirty="0" smtClean="0">
                <a:latin typeface="Arial Black" panose="020B0A04020102020204" pitchFamily="34" charset="0"/>
              </a:rPr>
              <a:t>.) 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7.Найвідоміший </a:t>
            </a:r>
            <a:r>
              <a:rPr lang="ru-RU" dirty="0" err="1" smtClean="0">
                <a:latin typeface="Arial Black" panose="020B0A04020102020204" pitchFamily="34" charset="0"/>
              </a:rPr>
              <a:t>козацький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latin typeface="Arial Black" panose="020B0A04020102020204" pitchFamily="34" charset="0"/>
              </a:rPr>
              <a:t>танок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 (Гопак.)</a:t>
            </a:r>
            <a:r>
              <a:rPr lang="ru-RU" dirty="0" smtClean="0"/>
              <a:t> </a:t>
            </a:r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228600"/>
            <a:ext cx="184731" cy="646331"/>
          </a:xfrm>
          <a:prstGeom prst="rect">
            <a:avLst/>
          </a:prstGeom>
          <a:solidFill>
            <a:srgbClr val="CBE7F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Calibri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Calibri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Calibri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ea typeface="Calibri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31640" y="813087"/>
            <a:ext cx="698477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latin typeface="Arial Black" panose="020B0A04020102020204" pitchFamily="34" charset="0"/>
              </a:rPr>
              <a:t>8.На території якого українського міста Богдана Хмельницького обрали гетьманом України?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(Нікополя.)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 9.Народний співець, оспівувач подвигів козаків.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 (Кобзар.) 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10.Голова козацького уряду.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 (Гетьман.) 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11.Про яку деталь козацького вбрання казали: «широкі, як Чорне море»? 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(Шаровари.) </a:t>
            </a:r>
          </a:p>
          <a:p>
            <a:pPr algn="ctr"/>
            <a:r>
              <a:rPr lang="uk-UA" dirty="0">
                <a:latin typeface="Arial Black" panose="020B0A04020102020204" pitchFamily="34" charset="0"/>
              </a:rPr>
              <a:t>12.Найвідоміша козацька </a:t>
            </a:r>
            <a:r>
              <a:rPr lang="uk-UA" dirty="0" smtClean="0">
                <a:latin typeface="Arial Black" panose="020B0A04020102020204" pitchFamily="34" charset="0"/>
              </a:rPr>
              <a:t>страва</a:t>
            </a:r>
          </a:p>
          <a:p>
            <a:pPr algn="ctr"/>
            <a:r>
              <a:rPr lang="uk-UA" dirty="0">
                <a:latin typeface="Arial Black" panose="020B0A04020102020204" pitchFamily="34" charset="0"/>
              </a:rPr>
              <a:t> (Куліш.) </a:t>
            </a:r>
          </a:p>
          <a:p>
            <a:pPr algn="ctr"/>
            <a:r>
              <a:rPr lang="uk-UA" dirty="0">
                <a:latin typeface="Arial Black" panose="020B0A04020102020204" pitchFamily="34" charset="0"/>
              </a:rPr>
              <a:t>13.Яка головна споруда знаходилась на майдані у центрі Запорізької Січі?</a:t>
            </a:r>
          </a:p>
          <a:p>
            <a:pPr algn="ctr"/>
            <a:r>
              <a:rPr lang="uk-UA" dirty="0">
                <a:latin typeface="Arial Black" panose="020B0A04020102020204" pitchFamily="34" charset="0"/>
              </a:rPr>
              <a:t>(Церква.)</a:t>
            </a:r>
          </a:p>
          <a:p>
            <a:pPr algn="ctr"/>
            <a:r>
              <a:rPr lang="uk-UA" dirty="0">
                <a:latin typeface="Arial Black" panose="020B0A04020102020204" pitchFamily="34" charset="0"/>
              </a:rPr>
              <a:t>14.Кому не дозволялося заходити на територію Запорозької Січі?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/>
            </a:r>
            <a:br>
              <a:rPr lang="uk-UA" dirty="0" smtClean="0">
                <a:latin typeface="Arial Black" panose="020B0A04020102020204" pitchFamily="34" charset="0"/>
              </a:rPr>
            </a:br>
            <a:r>
              <a:rPr lang="uk-UA" dirty="0" smtClean="0">
                <a:latin typeface="Arial Black" panose="020B0A04020102020204" pitchFamily="34" charset="0"/>
              </a:rPr>
              <a:t> (Жінкам.) 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15.Як звали першого козацького гетьмана? </a:t>
            </a:r>
          </a:p>
          <a:p>
            <a:pPr algn="ctr"/>
            <a:r>
              <a:rPr lang="uk-UA" dirty="0" smtClean="0">
                <a:latin typeface="Arial Black" panose="020B0A04020102020204" pitchFamily="34" charset="0"/>
              </a:rPr>
              <a:t>(Дмитро Вишневецький.) 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47664" y="116632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ПИТАННЯ ДЛЯ І КОМАНДИ</a:t>
            </a:r>
          </a:p>
        </p:txBody>
      </p:sp>
    </p:spTree>
    <p:extLst>
      <p:ext uri="{BB962C8B-B14F-4D97-AF65-F5344CB8AC3E}">
        <p14:creationId xmlns:p14="http://schemas.microsoft.com/office/powerpoint/2010/main" val="175289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8229600" cy="1143000"/>
          </a:xfrm>
        </p:spPr>
        <p:txBody>
          <a:bodyPr/>
          <a:lstStyle/>
          <a:p>
            <a:r>
              <a:rPr lang="uk-UA" dirty="0" smtClean="0"/>
              <a:t>ПИТАННЯ ДЛЯ ІІ КОМАНДИ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980" y="692696"/>
            <a:ext cx="8229600" cy="6165304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latin typeface="Arial Black" panose="020B0A04020102020204" pitchFamily="34" charset="0"/>
              </a:rPr>
              <a:t>1.</a:t>
            </a:r>
            <a:r>
              <a:rPr lang="uk-UA" sz="1600" dirty="0" smtClean="0">
                <a:latin typeface="Arial Black" panose="020B0A04020102020204" pitchFamily="34" charset="0"/>
              </a:rPr>
              <a:t>Чим на знак побратимства обмінювались запорожці?</a:t>
            </a: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(Натільними хрестиками.)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 </a:t>
            </a:r>
            <a:r>
              <a:rPr lang="ru-RU" sz="1600" dirty="0" smtClean="0">
                <a:latin typeface="Arial Black" panose="020B0A04020102020204" pitchFamily="34" charset="0"/>
              </a:rPr>
              <a:t>2.</a:t>
            </a:r>
            <a:r>
              <a:rPr lang="uk-UA" sz="1600" dirty="0" smtClean="0">
                <a:latin typeface="Arial Black" panose="020B0A04020102020204" pitchFamily="34" charset="0"/>
              </a:rPr>
              <a:t>Козак приходив на Січ </a:t>
            </a:r>
            <a:r>
              <a:rPr lang="uk-UA" sz="1600" dirty="0" err="1" smtClean="0">
                <a:latin typeface="Arial Black" panose="020B0A04020102020204" pitchFamily="34" charset="0"/>
              </a:rPr>
              <a:t>добровільно.А</a:t>
            </a:r>
            <a:r>
              <a:rPr lang="uk-UA" sz="1600" dirty="0" smtClean="0">
                <a:latin typeface="Arial Black" panose="020B0A04020102020204" pitchFamily="34" charset="0"/>
              </a:rPr>
              <a:t> чи міг козак так само добровільно залишити Січ?</a:t>
            </a: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(Так,він-вільна людина.) </a:t>
            </a:r>
            <a:r>
              <a:rPr lang="ru-RU" sz="1600" dirty="0" smtClean="0">
                <a:latin typeface="Arial Black" panose="020B0A04020102020204" pitchFamily="34" charset="0"/>
              </a:rPr>
              <a:t/>
            </a:r>
            <a:br>
              <a:rPr lang="ru-RU" sz="1600" dirty="0" smtClean="0">
                <a:latin typeface="Arial Black" panose="020B0A04020102020204" pitchFamily="34" charset="0"/>
              </a:rPr>
            </a:br>
            <a:r>
              <a:rPr lang="ru-RU" sz="1600" dirty="0" smtClean="0">
                <a:latin typeface="Arial Black" panose="020B0A04020102020204" pitchFamily="34" charset="0"/>
              </a:rPr>
              <a:t>3.</a:t>
            </a:r>
            <a:r>
              <a:rPr lang="ru-RU" sz="1600" dirty="0">
                <a:latin typeface="Arial Black" panose="020B0A04020102020204" pitchFamily="34" charset="0"/>
              </a:rPr>
              <a:t> </a:t>
            </a:r>
            <a:r>
              <a:rPr lang="uk-UA" sz="1600" dirty="0" smtClean="0">
                <a:latin typeface="Arial Black" panose="020B0A04020102020204" pitchFamily="34" charset="0"/>
              </a:rPr>
              <a:t>Чому хорунжий їде завжди попереду загону запорожців?</a:t>
            </a: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(Бо він-прапороносець.)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 </a:t>
            </a:r>
            <a:r>
              <a:rPr lang="ru-RU" sz="1600" dirty="0" smtClean="0">
                <a:latin typeface="Arial Black" panose="020B0A04020102020204" pitchFamily="34" charset="0"/>
              </a:rPr>
              <a:t>4.</a:t>
            </a:r>
            <a:r>
              <a:rPr lang="uk-UA" sz="1600" dirty="0" smtClean="0">
                <a:latin typeface="Arial Black" panose="020B0A04020102020204" pitchFamily="34" charset="0"/>
              </a:rPr>
              <a:t>Чим була наповнена діжка,що стояла на «фігурі»-сторожовій вежі запорожців?</a:t>
            </a: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(Смолою.)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 5.Як називали хлопця-підлітка,що допомагав досвідченому козаку і водночас опановував козацьке військове мистецтво?</a:t>
            </a: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(Джура.)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 6.Назва річки,за порогами якої знайшли собі захист українські козаки.</a:t>
            </a: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(Дніпро.)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 </a:t>
            </a:r>
            <a:r>
              <a:rPr lang="ru-RU" sz="1600" dirty="0" smtClean="0">
                <a:latin typeface="Arial Black" panose="020B0A04020102020204" pitchFamily="34" charset="0"/>
              </a:rPr>
              <a:t>7.</a:t>
            </a:r>
            <a:r>
              <a:rPr lang="uk-UA" sz="1600" dirty="0" smtClean="0">
                <a:latin typeface="Arial Black" panose="020B0A04020102020204" pitchFamily="34" charset="0"/>
              </a:rPr>
              <a:t>Новообраному кошовому отаману старі козаки висипали на голову жменю піску і обмазували грязюкою. Що вони хотіли цим сказати?</a:t>
            </a:r>
          </a:p>
          <a:p>
            <a:pPr algn="ctr"/>
            <a:r>
              <a:rPr lang="uk-UA" sz="1600" dirty="0" smtClean="0">
                <a:latin typeface="Arial Black" panose="020B0A04020102020204" pitchFamily="34" charset="0"/>
              </a:rPr>
              <a:t>(Щоб не забував свого походження і вірно служив козацькому товариству.) </a:t>
            </a: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268760"/>
            <a:ext cx="7499176" cy="496855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8.Найбільший невільницький ринок у Криму.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(</a:t>
            </a:r>
            <a:r>
              <a:rPr lang="uk-UA" sz="6400" dirty="0" err="1" smtClean="0">
                <a:latin typeface="Arial Black" panose="020B0A04020102020204" pitchFamily="34" charset="0"/>
              </a:rPr>
              <a:t>Кафа</a:t>
            </a:r>
            <a:r>
              <a:rPr lang="uk-UA" sz="6400" dirty="0" smtClean="0">
                <a:latin typeface="Arial Black" panose="020B0A04020102020204" pitchFamily="34" charset="0"/>
              </a:rPr>
              <a:t>.)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 9.Яка російська імператриця ліквідувала Запорозьку Січ?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(Катерина ІІ.)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 10.Яку свійську тварину запорожці називали бойовим вірним товаришем?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(Коня.)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 11.З якої рослини козаки готували одну з улюблених страв - мамалигу?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(З кукурудзи.)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 12.Як називають стародавні скіфські могили у степах України?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(Кургани.)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 13.Яку зброю українські козаки вважали найчеснішою?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(Шаблю.)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 14.Як називають українських мандрівних </a:t>
            </a:r>
            <a:r>
              <a:rPr lang="uk-UA" sz="6400" dirty="0" err="1" smtClean="0">
                <a:latin typeface="Arial Black" panose="020B0A04020102020204" pitchFamily="34" charset="0"/>
              </a:rPr>
              <a:t>співців,що</a:t>
            </a:r>
            <a:r>
              <a:rPr lang="uk-UA" sz="6400" dirty="0" smtClean="0">
                <a:latin typeface="Arial Black" panose="020B0A04020102020204" pitchFamily="34" charset="0"/>
              </a:rPr>
              <a:t> виконували історичні козацькі пісні та думи?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(Кобзарі та лірники.)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 15.Як називається футляр для лука і </a:t>
            </a:r>
            <a:r>
              <a:rPr lang="uk-UA" sz="6400" dirty="0" err="1" smtClean="0">
                <a:latin typeface="Arial Black" panose="020B0A04020102020204" pitchFamily="34" charset="0"/>
              </a:rPr>
              <a:t>стріл,на</a:t>
            </a:r>
            <a:r>
              <a:rPr lang="uk-UA" sz="6400" dirty="0" smtClean="0">
                <a:latin typeface="Arial Black" panose="020B0A04020102020204" pitchFamily="34" charset="0"/>
              </a:rPr>
              <a:t> честь якого один з українських гетьманів отримав прізвисько?</a:t>
            </a:r>
          </a:p>
          <a:p>
            <a:pPr algn="ctr"/>
            <a:r>
              <a:rPr lang="uk-UA" sz="6400" dirty="0" smtClean="0">
                <a:latin typeface="Arial Black" panose="020B0A04020102020204" pitchFamily="34" charset="0"/>
              </a:rPr>
              <a:t>(Сагайдак.) </a:t>
            </a:r>
            <a:r>
              <a:rPr lang="uk-UA" sz="4400" dirty="0" smtClean="0">
                <a:latin typeface="Arial Black" panose="020B0A04020102020204" pitchFamily="34" charset="0"/>
              </a:rPr>
              <a:t/>
            </a:r>
            <a:br>
              <a:rPr lang="uk-UA" sz="4400" dirty="0" smtClean="0">
                <a:latin typeface="Arial Black" panose="020B0A04020102020204" pitchFamily="34" charset="0"/>
              </a:rPr>
            </a:br>
            <a:endParaRPr lang="uk-UA" sz="4400" dirty="0" smtClean="0">
              <a:latin typeface="Arial Black" panose="020B0A0402010202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/>
              <a:t>ПИТАННЯ ДЛЯ ІІ КОМАНДИ</a:t>
            </a:r>
          </a:p>
        </p:txBody>
      </p:sp>
    </p:spTree>
    <p:extLst>
      <p:ext uri="{BB962C8B-B14F-4D97-AF65-F5344CB8AC3E}">
        <p14:creationId xmlns:p14="http://schemas.microsoft.com/office/powerpoint/2010/main" val="100285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«КОЗАЦЬКА ПІСНЯ»</a:t>
            </a:r>
            <a:endParaRPr lang="ru-RU" dirty="0"/>
          </a:p>
        </p:txBody>
      </p:sp>
      <p:pic>
        <p:nvPicPr>
          <p:cNvPr id="1028" name="Picture 4" descr="https://s-media-cache-ak0.pinimg.com/originals/3c/5f/96/3c5f962b6ebee728d7837769fa2ac4a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068960"/>
            <a:ext cx="28575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s-media-cache-ak0.pinimg.com/originals/3c/5f/96/3c5f962b6ebee728d7837769fa2ac4a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19250"/>
            <a:ext cx="2857500" cy="3619500"/>
          </a:xfrm>
          <a:prstGeom prst="rect">
            <a:avLst/>
          </a:prstGeom>
          <a:noFill/>
          <a:scene3d>
            <a:camera prst="orthographicFront">
              <a:rot lat="0" lon="10799978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Народні Українські - Козацькому роду нема переводу (minu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516216" y="1112838"/>
            <a:ext cx="609600" cy="609600"/>
          </a:xfrm>
          <a:prstGeom prst="rect">
            <a:avLst/>
          </a:prstGeom>
        </p:spPr>
      </p:pic>
      <p:pic>
        <p:nvPicPr>
          <p:cNvPr id="5" name="oljejnikova-anna-my-naschadky-kozakivzadavk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91680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9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39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757"/>
            <a:ext cx="8229600" cy="1143000"/>
          </a:xfrm>
        </p:spPr>
        <p:txBody>
          <a:bodyPr/>
          <a:lstStyle/>
          <a:p>
            <a:r>
              <a:rPr lang="ru-RU" dirty="0" smtClean="0"/>
              <a:t>«КУЛІНАРНИЙ»</a:t>
            </a:r>
            <a:endParaRPr lang="ru-RU" dirty="0"/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47811"/>
              </p:ext>
            </p:extLst>
          </p:nvPr>
        </p:nvGraphicFramePr>
        <p:xfrm>
          <a:off x="1259632" y="908720"/>
          <a:ext cx="5859122" cy="560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9561">
                  <a:extLst>
                    <a:ext uri="{9D8B030D-6E8A-4147-A177-3AD203B41FA5}">
                      <a16:colId xmlns:a16="http://schemas.microsoft.com/office/drawing/2014/main" val="2792291624"/>
                    </a:ext>
                  </a:extLst>
                </a:gridCol>
                <a:gridCol w="2929561">
                  <a:extLst>
                    <a:ext uri="{9D8B030D-6E8A-4147-A177-3AD203B41FA5}">
                      <a16:colId xmlns:a16="http://schemas.microsoft.com/office/drawing/2014/main" val="1460337503"/>
                    </a:ext>
                  </a:extLst>
                </a:gridCol>
              </a:tblGrid>
              <a:tr h="492514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І команда </a:t>
                      </a:r>
                    </a:p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КУЛІШ </a:t>
                      </a:r>
                    </a:p>
                    <a:p>
                      <a:pPr algn="ctr"/>
                      <a:r>
                        <a:rPr lang="ru-RU" sz="2400" dirty="0" err="1" smtClean="0">
                          <a:solidFill>
                            <a:srgbClr val="FF0000"/>
                          </a:solidFill>
                        </a:rPr>
                        <a:t>вишні</a:t>
                      </a:r>
                      <a:endParaRPr lang="ru-RU" sz="24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0070C0"/>
                          </a:solidFill>
                        </a:rPr>
                        <a:t>вода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0070C0"/>
                          </a:solidFill>
                        </a:rPr>
                        <a:t>сало</a:t>
                      </a:r>
                    </a:p>
                    <a:p>
                      <a:pPr algn="ctr"/>
                      <a:r>
                        <a:rPr lang="ru-RU" sz="2400" dirty="0" err="1" smtClean="0">
                          <a:solidFill>
                            <a:srgbClr val="0070C0"/>
                          </a:solidFill>
                        </a:rPr>
                        <a:t>олія</a:t>
                      </a:r>
                      <a:r>
                        <a:rPr lang="ru-RU" sz="240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капуста</a:t>
                      </a:r>
                    </a:p>
                    <a:p>
                      <a:pPr algn="ctr"/>
                      <a:r>
                        <a:rPr lang="ru-RU" sz="2400" dirty="0" err="1" smtClean="0">
                          <a:solidFill>
                            <a:srgbClr val="FF0000"/>
                          </a:solidFill>
                        </a:rPr>
                        <a:t>буряк</a:t>
                      </a:r>
                      <a:endParaRPr lang="ru-RU" sz="24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dirty="0" err="1" smtClean="0">
                          <a:solidFill>
                            <a:srgbClr val="FF0000"/>
                          </a:solidFill>
                        </a:rPr>
                        <a:t>помідори</a:t>
                      </a:r>
                      <a:endParaRPr lang="ru-RU" sz="24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dirty="0" err="1" smtClean="0">
                          <a:solidFill>
                            <a:srgbClr val="0070C0"/>
                          </a:solidFill>
                        </a:rPr>
                        <a:t>сіль</a:t>
                      </a:r>
                      <a:endParaRPr lang="ru-RU" sz="2400" dirty="0" smtClean="0">
                        <a:solidFill>
                          <a:srgbClr val="0070C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0070C0"/>
                          </a:solidFill>
                        </a:rPr>
                        <a:t>цибуля</a:t>
                      </a:r>
                    </a:p>
                    <a:p>
                      <a:pPr algn="ctr"/>
                      <a:r>
                        <a:rPr lang="ru-RU" sz="2400" dirty="0" err="1" smtClean="0">
                          <a:solidFill>
                            <a:srgbClr val="0070C0"/>
                          </a:solidFill>
                        </a:rPr>
                        <a:t>пшоно</a:t>
                      </a:r>
                      <a:endParaRPr lang="ru-RU" sz="2400" dirty="0" smtClean="0">
                        <a:solidFill>
                          <a:srgbClr val="0070C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0070C0"/>
                          </a:solidFill>
                        </a:rPr>
                        <a:t>зелень</a:t>
                      </a:r>
                    </a:p>
                    <a:p>
                      <a:pPr algn="ctr"/>
                      <a:r>
                        <a:rPr lang="ru-RU" sz="2400" dirty="0" err="1" smtClean="0">
                          <a:solidFill>
                            <a:srgbClr val="0070C0"/>
                          </a:solidFill>
                        </a:rPr>
                        <a:t>картопля</a:t>
                      </a:r>
                      <a:endParaRPr lang="ru-RU" sz="2400" dirty="0" smtClean="0">
                        <a:solidFill>
                          <a:srgbClr val="0070C0"/>
                        </a:solidFill>
                      </a:endParaRPr>
                    </a:p>
                    <a:p>
                      <a:endParaRPr lang="uk-UA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5357137"/>
                  </a:ext>
                </a:extLst>
              </a:tr>
            </a:tbl>
          </a:graphicData>
        </a:graphic>
      </p:graphicFrame>
      <p:graphicFrame>
        <p:nvGraphicFramePr>
          <p:cNvPr id="6" name="Місце для вмісту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2073898"/>
              </p:ext>
            </p:extLst>
          </p:nvPr>
        </p:nvGraphicFramePr>
        <p:xfrm>
          <a:off x="3032599" y="908720"/>
          <a:ext cx="4870178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5089">
                  <a:extLst>
                    <a:ext uri="{9D8B030D-6E8A-4147-A177-3AD203B41FA5}">
                      <a16:colId xmlns:a16="http://schemas.microsoft.com/office/drawing/2014/main" val="2792291624"/>
                    </a:ext>
                  </a:extLst>
                </a:gridCol>
                <a:gridCol w="2435089">
                  <a:extLst>
                    <a:ext uri="{9D8B030D-6E8A-4147-A177-3AD203B41FA5}">
                      <a16:colId xmlns:a16="http://schemas.microsoft.com/office/drawing/2014/main" val="1460337503"/>
                    </a:ext>
                  </a:extLst>
                </a:gridCol>
              </a:tblGrid>
              <a:tr h="4925144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solidFill>
                            <a:schemeClr val="tx1"/>
                          </a:solidFill>
                        </a:rPr>
                        <a:t>ІІ команда</a:t>
                      </a:r>
                    </a:p>
                    <a:p>
                      <a:pPr algn="ctr"/>
                      <a:r>
                        <a:rPr lang="uk-UA" sz="2800" dirty="0" smtClean="0">
                          <a:solidFill>
                            <a:schemeClr val="tx1"/>
                          </a:solidFill>
                        </a:rPr>
                        <a:t>ВАРЕНИКИ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0070C0"/>
                          </a:solidFill>
                        </a:rPr>
                        <a:t>борошно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0070C0"/>
                          </a:solidFill>
                        </a:rPr>
                        <a:t>сметана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0070C0"/>
                          </a:solidFill>
                        </a:rPr>
                        <a:t>вода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0070C0"/>
                          </a:solidFill>
                        </a:rPr>
                        <a:t>яйце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0070C0"/>
                          </a:solidFill>
                        </a:rPr>
                        <a:t>сіль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0070C0"/>
                          </a:solidFill>
                        </a:rPr>
                        <a:t>картопля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FF0000"/>
                          </a:solidFill>
                        </a:rPr>
                        <a:t>огірок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0070C0"/>
                          </a:solidFill>
                        </a:rPr>
                        <a:t>сир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FF0000"/>
                          </a:solidFill>
                        </a:rPr>
                        <a:t>диня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FF0000"/>
                          </a:solidFill>
                        </a:rPr>
                        <a:t>буряк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0070C0"/>
                          </a:solidFill>
                        </a:rPr>
                        <a:t>капуста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rgbClr val="FF0000"/>
                          </a:solidFill>
                        </a:rPr>
                        <a:t>помідор</a:t>
                      </a:r>
                      <a:endParaRPr lang="uk-UA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53571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584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ля презентации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" y="40803"/>
            <a:ext cx="8229600" cy="1143000"/>
          </a:xfrm>
        </p:spPr>
        <p:txBody>
          <a:bodyPr/>
          <a:lstStyle/>
          <a:p>
            <a:r>
              <a:rPr lang="ru-RU" dirty="0" smtClean="0"/>
              <a:t>«ЛЕГЕНДАРНІ ПОБРАТИМИ»</a:t>
            </a:r>
            <a:endParaRPr lang="ru-RU" dirty="0"/>
          </a:p>
        </p:txBody>
      </p:sp>
      <p:sp>
        <p:nvSpPr>
          <p:cNvPr id="7" name="Місце для вмісту 6"/>
          <p:cNvSpPr>
            <a:spLocks noGrp="1"/>
          </p:cNvSpPr>
          <p:nvPr>
            <p:ph idx="1"/>
          </p:nvPr>
        </p:nvSpPr>
        <p:spPr>
          <a:xfrm>
            <a:off x="1187624" y="1166018"/>
            <a:ext cx="6984776" cy="4495230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>
                <a:latin typeface="Arial Black" panose="020B0A04020102020204" pitchFamily="34" charset="0"/>
              </a:rPr>
              <a:t>1.</a:t>
            </a:r>
            <a:r>
              <a:rPr lang="uk-UA" sz="5600" dirty="0">
                <a:latin typeface="Arial Black" panose="020B0A04020102020204" pitchFamily="34" charset="0"/>
              </a:rPr>
              <a:t>Який гетьман у народній </a:t>
            </a:r>
            <a:r>
              <a:rPr lang="uk-UA" sz="5600" dirty="0" err="1" smtClean="0">
                <a:latin typeface="Arial Black" panose="020B0A04020102020204" pitchFamily="34" charset="0"/>
              </a:rPr>
              <a:t>пам</a:t>
            </a:r>
            <a:r>
              <a:rPr lang="ru-RU" sz="5600" dirty="0" smtClean="0">
                <a:latin typeface="Arial Black" panose="020B0A04020102020204" pitchFamily="34" charset="0"/>
              </a:rPr>
              <a:t>’</a:t>
            </a:r>
            <a:r>
              <a:rPr lang="ru-RU" sz="5600" dirty="0" err="1" smtClean="0">
                <a:latin typeface="Arial Black" panose="020B0A04020102020204" pitchFamily="34" charset="0"/>
              </a:rPr>
              <a:t>яті</a:t>
            </a:r>
            <a:r>
              <a:rPr lang="uk-UA" sz="5600" dirty="0" smtClean="0">
                <a:latin typeface="Arial Black" panose="020B0A04020102020204" pitchFamily="34" charset="0"/>
              </a:rPr>
              <a:t> </a:t>
            </a:r>
            <a:r>
              <a:rPr lang="uk-UA" sz="5600" dirty="0">
                <a:latin typeface="Arial Black" panose="020B0A04020102020204" pitchFamily="34" charset="0"/>
              </a:rPr>
              <a:t>залишився народним героєм, бо очолив Національно-визвольну війну українського народу</a:t>
            </a:r>
            <a:r>
              <a:rPr lang="ru-RU" sz="5600" dirty="0" smtClean="0">
                <a:latin typeface="Arial Black" panose="020B0A04020102020204" pitchFamily="34" charset="0"/>
              </a:rPr>
              <a:t>?</a:t>
            </a:r>
          </a:p>
          <a:p>
            <a:pPr>
              <a:lnSpc>
                <a:spcPct val="170000"/>
              </a:lnSpc>
            </a:pPr>
            <a:r>
              <a:rPr lang="ru-RU" sz="5600" dirty="0" smtClean="0">
                <a:latin typeface="Arial Black" panose="020B0A04020102020204" pitchFamily="34" charset="0"/>
              </a:rPr>
              <a:t>(</a:t>
            </a:r>
            <a:r>
              <a:rPr lang="ru-RU" sz="5600" dirty="0">
                <a:latin typeface="Arial Black" panose="020B0A04020102020204" pitchFamily="34" charset="0"/>
              </a:rPr>
              <a:t>Богдан </a:t>
            </a:r>
            <a:r>
              <a:rPr lang="ru-RU" sz="5600" dirty="0" err="1">
                <a:latin typeface="Arial Black" panose="020B0A04020102020204" pitchFamily="34" charset="0"/>
              </a:rPr>
              <a:t>Хмельницький</a:t>
            </a:r>
            <a:r>
              <a:rPr lang="ru-RU" sz="5600" dirty="0">
                <a:latin typeface="Arial Black" panose="020B0A04020102020204" pitchFamily="34" charset="0"/>
              </a:rPr>
              <a:t>.) </a:t>
            </a:r>
            <a:endParaRPr lang="ru-RU" sz="5600" dirty="0" smtClean="0">
              <a:latin typeface="Arial Black" panose="020B0A04020102020204" pitchFamily="34" charset="0"/>
            </a:endParaRPr>
          </a:p>
          <a:p>
            <a:pPr>
              <a:lnSpc>
                <a:spcPct val="170000"/>
              </a:lnSpc>
            </a:pPr>
            <a:r>
              <a:rPr lang="ru-RU" sz="5600" dirty="0">
                <a:latin typeface="Arial Black" panose="020B0A04020102020204" pitchFamily="34" charset="0"/>
              </a:rPr>
              <a:t>2.Хто з </a:t>
            </a:r>
            <a:r>
              <a:rPr lang="ru-RU" sz="5600" dirty="0" err="1">
                <a:latin typeface="Arial Black" panose="020B0A04020102020204" pitchFamily="34" charset="0"/>
              </a:rPr>
              <a:t>гетьманів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був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нагороджений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медаллю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Папи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Римського</a:t>
            </a:r>
            <a:r>
              <a:rPr lang="ru-RU" sz="5600" dirty="0">
                <a:latin typeface="Arial Black" panose="020B0A04020102020204" pitchFamily="34" charset="0"/>
              </a:rPr>
              <a:t>?</a:t>
            </a:r>
          </a:p>
          <a:p>
            <a:pPr>
              <a:lnSpc>
                <a:spcPct val="170000"/>
              </a:lnSpc>
            </a:pPr>
            <a:r>
              <a:rPr lang="ru-RU" sz="5600" dirty="0">
                <a:latin typeface="Arial Black" panose="020B0A04020102020204" pitchFamily="34" charset="0"/>
              </a:rPr>
              <a:t>(</a:t>
            </a:r>
            <a:r>
              <a:rPr lang="ru-RU" sz="5600" dirty="0" err="1">
                <a:latin typeface="Arial Black" panose="020B0A04020102020204" pitchFamily="34" charset="0"/>
              </a:rPr>
              <a:t>Іван</a:t>
            </a:r>
            <a:r>
              <a:rPr lang="ru-RU" sz="5600" dirty="0">
                <a:latin typeface="Arial Black" panose="020B0A04020102020204" pitchFamily="34" charset="0"/>
              </a:rPr>
              <a:t> Сулима.) </a:t>
            </a:r>
            <a:endParaRPr lang="ru-RU" sz="5600" dirty="0" smtClean="0">
              <a:latin typeface="Arial Black" panose="020B0A04020102020204" pitchFamily="34" charset="0"/>
            </a:endParaRPr>
          </a:p>
          <a:p>
            <a:pPr>
              <a:lnSpc>
                <a:spcPct val="170000"/>
              </a:lnSpc>
            </a:pPr>
            <a:r>
              <a:rPr lang="ru-RU" sz="5600" dirty="0">
                <a:latin typeface="Arial Black" panose="020B0A04020102020204" pitchFamily="34" charset="0"/>
              </a:rPr>
              <a:t>3.Як звали </a:t>
            </a:r>
            <a:r>
              <a:rPr lang="ru-RU" sz="5600" dirty="0" err="1">
                <a:latin typeface="Arial Black" panose="020B0A04020102020204" pitchFamily="34" charset="0"/>
              </a:rPr>
              <a:t>відомого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козака</a:t>
            </a:r>
            <a:r>
              <a:rPr lang="ru-RU" sz="5600" dirty="0">
                <a:latin typeface="Arial Black" panose="020B0A04020102020204" pitchFamily="34" charset="0"/>
              </a:rPr>
              <a:t>, </a:t>
            </a:r>
            <a:r>
              <a:rPr lang="ru-RU" sz="5600" dirty="0" err="1">
                <a:latin typeface="Arial Black" panose="020B0A04020102020204" pitchFamily="34" charset="0"/>
              </a:rPr>
              <a:t>якого</a:t>
            </a:r>
            <a:r>
              <a:rPr lang="ru-RU" sz="5600" dirty="0">
                <a:latin typeface="Arial Black" panose="020B0A04020102020204" pitchFamily="34" charset="0"/>
              </a:rPr>
              <a:t> вороги </a:t>
            </a:r>
            <a:r>
              <a:rPr lang="ru-RU" sz="5600" dirty="0" err="1">
                <a:latin typeface="Arial Black" panose="020B0A04020102020204" pitchFamily="34" charset="0"/>
              </a:rPr>
              <a:t>називали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Урус</a:t>
            </a:r>
            <a:r>
              <a:rPr lang="ru-RU" sz="5600" dirty="0">
                <a:latin typeface="Arial Black" panose="020B0A04020102020204" pitchFamily="34" charset="0"/>
              </a:rPr>
              <a:t> - Шайтан — «</a:t>
            </a:r>
            <a:r>
              <a:rPr lang="ru-RU" sz="5600" dirty="0" err="1">
                <a:latin typeface="Arial Black" panose="020B0A04020102020204" pitchFamily="34" charset="0"/>
              </a:rPr>
              <a:t>український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чорт</a:t>
            </a:r>
            <a:r>
              <a:rPr lang="ru-RU" sz="5600" dirty="0">
                <a:latin typeface="Arial Black" panose="020B0A04020102020204" pitchFamily="34" charset="0"/>
              </a:rPr>
              <a:t>» — за те, </a:t>
            </a:r>
            <a:r>
              <a:rPr lang="ru-RU" sz="5600" dirty="0" err="1">
                <a:latin typeface="Arial Black" panose="020B0A04020102020204" pitchFamily="34" charset="0"/>
              </a:rPr>
              <a:t>що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із</a:t>
            </a:r>
            <a:r>
              <a:rPr lang="ru-RU" sz="5600" dirty="0">
                <a:latin typeface="Arial Black" panose="020B0A04020102020204" pitchFamily="34" charset="0"/>
              </a:rPr>
              <a:t> 55 </a:t>
            </a:r>
            <a:r>
              <a:rPr lang="ru-RU" sz="5600" dirty="0" err="1">
                <a:latin typeface="Arial Black" panose="020B0A04020102020204" pitchFamily="34" charset="0"/>
              </a:rPr>
              <a:t>проведених</a:t>
            </a:r>
            <a:r>
              <a:rPr lang="ru-RU" sz="5600" dirty="0">
                <a:latin typeface="Arial Black" panose="020B0A04020102020204" pitchFamily="34" charset="0"/>
              </a:rPr>
              <a:t> битв </a:t>
            </a:r>
            <a:r>
              <a:rPr lang="ru-RU" sz="5600" dirty="0" err="1">
                <a:latin typeface="Arial Black" panose="020B0A04020102020204" pitchFamily="34" charset="0"/>
              </a:rPr>
              <a:t>він</a:t>
            </a:r>
            <a:r>
              <a:rPr lang="ru-RU" sz="5600" dirty="0">
                <a:latin typeface="Arial Black" panose="020B0A04020102020204" pitchFamily="34" charset="0"/>
              </a:rPr>
              <a:t> одержав перемогу в 54?</a:t>
            </a:r>
          </a:p>
          <a:p>
            <a:pPr>
              <a:lnSpc>
                <a:spcPct val="170000"/>
              </a:lnSpc>
            </a:pPr>
            <a:r>
              <a:rPr lang="ru-RU" sz="5600" dirty="0">
                <a:latin typeface="Arial Black" panose="020B0A04020102020204" pitchFamily="34" charset="0"/>
              </a:rPr>
              <a:t> (</a:t>
            </a:r>
            <a:r>
              <a:rPr lang="ru-RU" sz="5600" dirty="0" err="1">
                <a:latin typeface="Arial Black" panose="020B0A04020102020204" pitchFamily="34" charset="0"/>
              </a:rPr>
              <a:t>Іван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Сірко</a:t>
            </a:r>
            <a:r>
              <a:rPr lang="ru-RU" sz="5600" dirty="0" smtClean="0">
                <a:latin typeface="Arial Black" panose="020B0A04020102020204" pitchFamily="34" charset="0"/>
              </a:rPr>
              <a:t>.)</a:t>
            </a:r>
          </a:p>
          <a:p>
            <a:pPr>
              <a:lnSpc>
                <a:spcPct val="170000"/>
              </a:lnSpc>
            </a:pPr>
            <a:r>
              <a:rPr lang="ru-RU" sz="5600" dirty="0" smtClean="0">
                <a:latin typeface="Arial Black" panose="020B0A04020102020204" pitchFamily="34" charset="0"/>
              </a:rPr>
              <a:t>4.Назвіть </a:t>
            </a:r>
            <a:r>
              <a:rPr lang="ru-RU" sz="5600" dirty="0" err="1" smtClean="0">
                <a:latin typeface="Arial Black" panose="020B0A04020102020204" pitchFamily="34" charset="0"/>
              </a:rPr>
              <a:t>гетьмана</a:t>
            </a:r>
            <a:r>
              <a:rPr lang="ru-RU" sz="5600" dirty="0" smtClean="0">
                <a:latin typeface="Arial Black" panose="020B0A04020102020204" pitchFamily="34" charset="0"/>
              </a:rPr>
              <a:t>, </a:t>
            </a:r>
            <a:r>
              <a:rPr lang="ru-RU" sz="5600" dirty="0" err="1" smtClean="0">
                <a:latin typeface="Arial Black" panose="020B0A04020102020204" pitchFamily="34" charset="0"/>
              </a:rPr>
              <a:t>який</a:t>
            </a:r>
            <a:r>
              <a:rPr lang="ru-RU" sz="5600" dirty="0" smtClean="0">
                <a:latin typeface="Arial Black" panose="020B0A04020102020204" pitchFamily="34" charset="0"/>
              </a:rPr>
              <a:t> за </a:t>
            </a:r>
            <a:r>
              <a:rPr lang="ru-RU" sz="5600" dirty="0" err="1" smtClean="0">
                <a:latin typeface="Arial Black" panose="020B0A04020102020204" pitchFamily="34" charset="0"/>
              </a:rPr>
              <a:t>часи</a:t>
            </a:r>
            <a:r>
              <a:rPr lang="ru-RU" sz="5600" dirty="0" smtClean="0">
                <a:latin typeface="Arial Black" panose="020B0A04020102020204" pitchFamily="34" charset="0"/>
              </a:rPr>
              <a:t> </a:t>
            </a:r>
            <a:r>
              <a:rPr lang="ru-RU" sz="5600" dirty="0" err="1" smtClean="0">
                <a:latin typeface="Arial Black" panose="020B0A04020102020204" pitchFamily="34" charset="0"/>
              </a:rPr>
              <a:t>свого</a:t>
            </a:r>
            <a:r>
              <a:rPr lang="ru-RU" sz="5600" dirty="0" smtClean="0">
                <a:latin typeface="Arial Black" panose="020B0A04020102020204" pitchFamily="34" charset="0"/>
              </a:rPr>
              <a:t> </a:t>
            </a:r>
            <a:r>
              <a:rPr lang="ru-RU" sz="5600" dirty="0" err="1" smtClean="0">
                <a:latin typeface="Arial Black" panose="020B0A04020102020204" pitchFamily="34" charset="0"/>
              </a:rPr>
              <a:t>правління</a:t>
            </a:r>
            <a:r>
              <a:rPr lang="ru-RU" sz="5600" dirty="0" smtClean="0">
                <a:latin typeface="Arial Black" panose="020B0A04020102020204" pitchFamily="34" charset="0"/>
              </a:rPr>
              <a:t> (22 роки) </a:t>
            </a:r>
            <a:r>
              <a:rPr lang="ru-RU" sz="5600" dirty="0" err="1" smtClean="0">
                <a:latin typeface="Arial Black" panose="020B0A04020102020204" pitchFamily="34" charset="0"/>
              </a:rPr>
              <a:t>прославився</a:t>
            </a:r>
            <a:r>
              <a:rPr lang="ru-RU" sz="5600" dirty="0" smtClean="0">
                <a:latin typeface="Arial Black" panose="020B0A04020102020204" pitchFamily="34" charset="0"/>
              </a:rPr>
              <a:t> </a:t>
            </a:r>
            <a:r>
              <a:rPr lang="ru-RU" sz="5600" dirty="0" err="1" smtClean="0">
                <a:latin typeface="Arial Black" panose="020B0A04020102020204" pitchFamily="34" charset="0"/>
              </a:rPr>
              <a:t>тим</a:t>
            </a:r>
            <a:r>
              <a:rPr lang="ru-RU" sz="5600" dirty="0" smtClean="0">
                <a:latin typeface="Arial Black" panose="020B0A04020102020204" pitchFamily="34" charset="0"/>
              </a:rPr>
              <a:t>, </a:t>
            </a:r>
            <a:r>
              <a:rPr lang="ru-RU" sz="5600" dirty="0" err="1" smtClean="0">
                <a:latin typeface="Arial Black" panose="020B0A04020102020204" pitchFamily="34" charset="0"/>
              </a:rPr>
              <a:t>що</a:t>
            </a:r>
            <a:r>
              <a:rPr lang="ru-RU" sz="5600" dirty="0" smtClean="0">
                <a:latin typeface="Arial Black" panose="020B0A04020102020204" pitchFamily="34" charset="0"/>
              </a:rPr>
              <a:t> </a:t>
            </a:r>
            <a:r>
              <a:rPr lang="ru-RU" sz="5600" dirty="0" err="1" smtClean="0">
                <a:latin typeface="Arial Black" panose="020B0A04020102020204" pitchFamily="34" charset="0"/>
              </a:rPr>
              <a:t>побудував</a:t>
            </a:r>
            <a:r>
              <a:rPr lang="ru-RU" sz="5600" dirty="0" smtClean="0">
                <a:latin typeface="Arial Black" panose="020B0A04020102020204" pitchFamily="34" charset="0"/>
              </a:rPr>
              <a:t> </a:t>
            </a:r>
            <a:r>
              <a:rPr lang="ru-RU" sz="5600" dirty="0" err="1" smtClean="0">
                <a:latin typeface="Arial Black" panose="020B0A04020102020204" pitchFamily="34" charset="0"/>
              </a:rPr>
              <a:t>чимало</a:t>
            </a:r>
            <a:r>
              <a:rPr lang="ru-RU" sz="5600" dirty="0" smtClean="0">
                <a:latin typeface="Arial Black" panose="020B0A04020102020204" pitchFamily="34" charset="0"/>
              </a:rPr>
              <a:t> </a:t>
            </a:r>
            <a:r>
              <a:rPr lang="ru-RU" sz="5600" dirty="0" err="1" smtClean="0">
                <a:latin typeface="Arial Black" panose="020B0A04020102020204" pitchFamily="34" charset="0"/>
              </a:rPr>
              <a:t>храмів</a:t>
            </a:r>
            <a:r>
              <a:rPr lang="ru-RU" sz="5600" dirty="0" smtClean="0">
                <a:latin typeface="Arial Black" panose="020B0A04020102020204" pitchFamily="34" charset="0"/>
              </a:rPr>
              <a:t>. </a:t>
            </a:r>
            <a:br>
              <a:rPr lang="ru-RU" sz="5600" dirty="0" smtClean="0">
                <a:latin typeface="Arial Black" panose="020B0A04020102020204" pitchFamily="34" charset="0"/>
              </a:rPr>
            </a:br>
            <a:endParaRPr lang="ru-RU" sz="5600" dirty="0" smtClean="0">
              <a:latin typeface="Arial Black" panose="020B0A04020102020204" pitchFamily="34" charset="0"/>
            </a:endParaRPr>
          </a:p>
          <a:p>
            <a:pPr>
              <a:lnSpc>
                <a:spcPct val="170000"/>
              </a:lnSpc>
            </a:pPr>
            <a:r>
              <a:rPr lang="ru-RU" sz="5600" dirty="0">
                <a:latin typeface="Arial Black" panose="020B0A04020102020204" pitchFamily="34" charset="0"/>
              </a:rPr>
              <a:t>(</a:t>
            </a:r>
            <a:r>
              <a:rPr lang="ru-RU" sz="5600" dirty="0" err="1">
                <a:latin typeface="Arial Black" panose="020B0A04020102020204" pitchFamily="34" charset="0"/>
              </a:rPr>
              <a:t>Іван</a:t>
            </a:r>
            <a:r>
              <a:rPr lang="ru-RU" sz="5600" dirty="0">
                <a:latin typeface="Arial Black" panose="020B0A04020102020204" pitchFamily="34" charset="0"/>
              </a:rPr>
              <a:t> Мазепа.)</a:t>
            </a:r>
          </a:p>
          <a:p>
            <a:pPr>
              <a:lnSpc>
                <a:spcPct val="170000"/>
              </a:lnSpc>
            </a:pPr>
            <a:r>
              <a:rPr lang="ru-RU" sz="5600" dirty="0">
                <a:latin typeface="Arial Black" panose="020B0A04020102020204" pitchFamily="34" charset="0"/>
              </a:rPr>
              <a:t>5.Назвіть </a:t>
            </a:r>
            <a:r>
              <a:rPr lang="ru-RU" sz="5600" dirty="0" err="1">
                <a:latin typeface="Arial Black" panose="020B0A04020102020204" pitchFamily="34" charset="0"/>
              </a:rPr>
              <a:t>гетьмана</a:t>
            </a:r>
            <a:r>
              <a:rPr lang="ru-RU" sz="5600" dirty="0">
                <a:latin typeface="Arial Black" panose="020B0A04020102020204" pitchFamily="34" charset="0"/>
              </a:rPr>
              <a:t>, </a:t>
            </a:r>
            <a:r>
              <a:rPr lang="ru-RU" sz="5600" dirty="0" err="1">
                <a:latin typeface="Arial Black" panose="020B0A04020102020204" pitchFamily="34" charset="0"/>
              </a:rPr>
              <a:t>який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отримав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своє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прізвище</a:t>
            </a:r>
            <a:r>
              <a:rPr lang="ru-RU" sz="5600" dirty="0">
                <a:latin typeface="Arial Black" panose="020B0A04020102020204" pitchFamily="34" charset="0"/>
              </a:rPr>
              <a:t> за те, </a:t>
            </a:r>
            <a:r>
              <a:rPr lang="ru-RU" sz="5600" dirty="0" err="1">
                <a:latin typeface="Arial Black" panose="020B0A04020102020204" pitchFamily="34" charset="0"/>
              </a:rPr>
              <a:t>що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мав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дивовижну</a:t>
            </a:r>
            <a:r>
              <a:rPr lang="ru-RU" sz="5600" dirty="0">
                <a:latin typeface="Arial Black" panose="020B0A04020102020204" pitchFamily="34" charset="0"/>
              </a:rPr>
              <a:t> силу — легко </a:t>
            </a:r>
            <a:r>
              <a:rPr lang="ru-RU" sz="5600" dirty="0" err="1">
                <a:latin typeface="Arial Black" panose="020B0A04020102020204" pitchFamily="34" charset="0"/>
              </a:rPr>
              <a:t>міг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зламати</a:t>
            </a:r>
            <a:r>
              <a:rPr lang="ru-RU" sz="5600" dirty="0">
                <a:latin typeface="Arial Black" panose="020B0A04020102020204" pitchFamily="34" charset="0"/>
              </a:rPr>
              <a:t> руками </a:t>
            </a:r>
            <a:r>
              <a:rPr lang="ru-RU" sz="5600" dirty="0" err="1">
                <a:latin typeface="Arial Black" panose="020B0A04020102020204" pitchFamily="34" charset="0"/>
              </a:rPr>
              <a:t>нову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підкову</a:t>
            </a:r>
            <a:r>
              <a:rPr lang="ru-RU" sz="5600" dirty="0">
                <a:latin typeface="Arial Black" panose="020B0A04020102020204" pitchFamily="34" charset="0"/>
              </a:rPr>
              <a:t>? </a:t>
            </a:r>
          </a:p>
          <a:p>
            <a:pPr>
              <a:lnSpc>
                <a:spcPct val="170000"/>
              </a:lnSpc>
            </a:pPr>
            <a:r>
              <a:rPr lang="ru-RU" sz="5600" dirty="0">
                <a:latin typeface="Arial Black" panose="020B0A04020102020204" pitchFamily="34" charset="0"/>
              </a:rPr>
              <a:t> (</a:t>
            </a:r>
            <a:r>
              <a:rPr lang="ru-RU" sz="5600" dirty="0" err="1">
                <a:latin typeface="Arial Black" panose="020B0A04020102020204" pitchFamily="34" charset="0"/>
              </a:rPr>
              <a:t>Іван</a:t>
            </a:r>
            <a:r>
              <a:rPr lang="ru-RU" sz="5600" dirty="0">
                <a:latin typeface="Arial Black" panose="020B0A04020102020204" pitchFamily="34" charset="0"/>
              </a:rPr>
              <a:t> </a:t>
            </a:r>
            <a:r>
              <a:rPr lang="ru-RU" sz="5600" dirty="0" err="1">
                <a:latin typeface="Arial Black" panose="020B0A04020102020204" pitchFamily="34" charset="0"/>
              </a:rPr>
              <a:t>Підкова</a:t>
            </a:r>
            <a:r>
              <a:rPr lang="ru-RU" sz="5600" dirty="0">
                <a:latin typeface="Arial Black" panose="020B0A04020102020204" pitchFamily="34" charset="0"/>
              </a:rPr>
              <a:t>.) </a:t>
            </a:r>
            <a:br>
              <a:rPr lang="ru-RU" sz="5600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/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 </a:t>
            </a:r>
            <a:r>
              <a:rPr lang="ru-RU" dirty="0"/>
              <a:t/>
            </a:r>
            <a:br>
              <a:rPr lang="ru-RU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7672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347</Words>
  <Application>Microsoft Office PowerPoint</Application>
  <PresentationFormat>Екран (4:3)</PresentationFormat>
  <Paragraphs>153</Paragraphs>
  <Slides>14</Slides>
  <Notes>0</Notes>
  <HiddenSlides>0</HiddenSlides>
  <MMClips>2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8" baseType="lpstr">
      <vt:lpstr>Arial</vt:lpstr>
      <vt:lpstr>Arial Black</vt:lpstr>
      <vt:lpstr>Calibri</vt:lpstr>
      <vt:lpstr>Тема Office</vt:lpstr>
      <vt:lpstr>ВИХОВНИЙ ЗАХІД</vt:lpstr>
      <vt:lpstr>ДЕВІЗИ КОМАНД</vt:lpstr>
      <vt:lpstr>ПИТАННЯ ДЛЯ І КОМАНДИ</vt:lpstr>
      <vt:lpstr>Презентація PowerPoint</vt:lpstr>
      <vt:lpstr>ПИТАННЯ ДЛЯ ІІ КОМАНДИ</vt:lpstr>
      <vt:lpstr>Презентація PowerPoint</vt:lpstr>
      <vt:lpstr>«КОЗАЦЬКА ПІСНЯ»</vt:lpstr>
      <vt:lpstr>«КУЛІНАРНИЙ»</vt:lpstr>
      <vt:lpstr>«ЛЕГЕНДАРНІ ПОБРАТИМИ»</vt:lpstr>
      <vt:lpstr>«КОЗАЦЬКІ СИГНАЛИ»</vt:lpstr>
      <vt:lpstr>«ДВОБІЙ»</vt:lpstr>
      <vt:lpstr>«МУДРИЙ ОТАМАН»</vt:lpstr>
      <vt:lpstr>«МУДРИЙ ОТАМАН»</vt:lpstr>
      <vt:lpstr>ВІТАЄМО ПЕРЕМОЖЦІВ!!!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ВИХОВНИЙ ЗАХІД</dc:title>
  <dc:creator>User</dc:creator>
  <cp:lastModifiedBy>3</cp:lastModifiedBy>
  <cp:revision>24</cp:revision>
  <dcterms:created xsi:type="dcterms:W3CDTF">2017-02-27T07:09:15Z</dcterms:created>
  <dcterms:modified xsi:type="dcterms:W3CDTF">2018-12-11T12:59:14Z</dcterms:modified>
</cp:coreProperties>
</file>